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63" r:id="rId5"/>
    <p:sldId id="259" r:id="rId6"/>
    <p:sldId id="262" r:id="rId7"/>
    <p:sldId id="264" r:id="rId8"/>
    <p:sldId id="260" r:id="rId9"/>
    <p:sldId id="265" r:id="rId10"/>
    <p:sldId id="267" r:id="rId11"/>
    <p:sldId id="266" r:id="rId12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48"/>
    <p:restoredTop sz="94599"/>
  </p:normalViewPr>
  <p:slideViewPr>
    <p:cSldViewPr snapToGrid="0" snapToObjects="1">
      <p:cViewPr varScale="1">
        <p:scale>
          <a:sx n="83" d="100"/>
          <a:sy n="83" d="100"/>
        </p:scale>
        <p:origin x="-180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s-ES_tradnl" smtClean="0"/>
              <a:t>28/6/16</a:t>
            </a:r>
            <a:endParaRPr lang="ca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ca-ES" smtClean="0"/>
              <a:t>Mercè Gonzàlez - Jornada Integratek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0C587B-BF88-7E43-A4C5-8BF237F4E05E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246470545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s-ES_tradnl" smtClean="0"/>
              <a:t>28/6/16</a:t>
            </a:r>
            <a:endParaRPr lang="ca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a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ca-ES" smtClean="0"/>
              <a:t>Mercè Gonzàlez - Jornada Integratek</a:t>
            </a:r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6ABA28-E06D-FB41-A1FD-741AB07EABB6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364608582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6ABA28-E06D-FB41-A1FD-741AB07EABB6}" type="slidenum">
              <a:rPr lang="ca-ES" smtClean="0"/>
              <a:t>10</a:t>
            </a:fld>
            <a:endParaRPr lang="ca-ES"/>
          </a:p>
        </p:txBody>
      </p:sp>
      <p:sp>
        <p:nvSpPr>
          <p:cNvPr id="5" name="Marcador de fecha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s-ES_tradnl" smtClean="0"/>
              <a:t>28/6/16</a:t>
            </a:r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a-ES" smtClean="0"/>
              <a:t>Mercè Gonzàlez - Jornada Integratek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906512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F6443-3ACC-BC40-8CA8-AD9964E797A9}" type="datetime1">
              <a:rPr lang="ca-ES" smtClean="0"/>
              <a:t>3/10/17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52114-0B98-014B-9B35-63594D198E7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885721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FC20D-B1D8-B94F-88FE-611B66835CB7}" type="datetime1">
              <a:rPr lang="ca-ES" smtClean="0"/>
              <a:t>3/10/17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52114-0B98-014B-9B35-63594D198E7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92612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F4DC9-7D9D-7147-8061-47F259AD2B1F}" type="datetime1">
              <a:rPr lang="ca-ES" smtClean="0"/>
              <a:t>3/10/17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52114-0B98-014B-9B35-63594D198E7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153989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60C90-68D9-0B4E-B964-707B4B5ADB32}" type="datetime1">
              <a:rPr lang="ca-ES" smtClean="0"/>
              <a:t>3/10/17</a:t>
            </a:fld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52114-0B98-014B-9B35-63594D198E7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588096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3A8A0-70E6-D643-8B1F-D55FBC38E344}" type="datetime1">
              <a:rPr lang="ca-ES" smtClean="0"/>
              <a:t>3/10/17</a:t>
            </a:fld>
            <a:endParaRPr lang="ca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52114-0B98-014B-9B35-63594D198E7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911546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6B98F-9276-014A-A978-14347164B237}" type="datetime1">
              <a:rPr lang="ca-ES" smtClean="0"/>
              <a:t>3/10/17</a:t>
            </a:fld>
            <a:endParaRPr lang="ca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52114-0B98-014B-9B35-63594D198E7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758186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C3AA7-7DB4-4442-87AF-BA070DAD953B}" type="datetime1">
              <a:rPr lang="ca-ES" smtClean="0"/>
              <a:t>3/10/17</a:t>
            </a:fld>
            <a:endParaRPr lang="ca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52114-0B98-014B-9B35-63594D198E7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441997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A2206-D85F-5248-9532-B031D8297806}" type="datetime1">
              <a:rPr lang="ca-ES" smtClean="0"/>
              <a:t>3/10/17</a:t>
            </a:fld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52114-0B98-014B-9B35-63594D198E7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595474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E662D-CED6-654F-B035-B5CD62A694CB}" type="datetime1">
              <a:rPr lang="ca-ES" smtClean="0"/>
              <a:t>3/10/17</a:t>
            </a:fld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52114-0B98-014B-9B35-63594D198E7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812635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BAE57-BC13-CD45-9C59-C61AFBA60E68}" type="datetime1">
              <a:rPr lang="ca-ES" smtClean="0"/>
              <a:t>3/10/17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52114-0B98-014B-9B35-63594D198E7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097091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F328-72D9-7542-89AA-255AF45D71BC}" type="datetime1">
              <a:rPr lang="ca-ES" smtClean="0"/>
              <a:t>3/10/17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52114-0B98-014B-9B35-63594D198E7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639115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95D4A-B9EE-8D42-B27C-932CEC294985}" type="datetime1">
              <a:rPr lang="ca-ES" smtClean="0"/>
              <a:t>3/10/17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452114-0B98-014B-9B35-63594D198E7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614482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Relationship Id="rId3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vimeo.com/172447209/c36bb7748b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552782"/>
            <a:ext cx="6400800" cy="2137976"/>
          </a:xfrm>
        </p:spPr>
        <p:txBody>
          <a:bodyPr>
            <a:noAutofit/>
          </a:bodyPr>
          <a:lstStyle/>
          <a:p>
            <a:r>
              <a:rPr lang="es-ES_tradnl" sz="2800" dirty="0"/>
              <a:t/>
            </a:r>
            <a:br>
              <a:rPr lang="es-ES_tradnl" sz="2800" dirty="0"/>
            </a:br>
            <a:endParaRPr lang="es-ES" sz="2800" dirty="0">
              <a:solidFill>
                <a:schemeClr val="tx1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13041" cy="6690038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143308" y="5627701"/>
            <a:ext cx="7640053" cy="1373711"/>
          </a:xfrm>
        </p:spPr>
        <p:txBody>
          <a:bodyPr/>
          <a:lstStyle/>
          <a:p>
            <a:r>
              <a:rPr lang="es-ES" b="1" dirty="0" smtClean="0">
                <a:solidFill>
                  <a:schemeClr val="bg1"/>
                </a:solidFill>
              </a:rPr>
              <a:t>El centro psicopedagógico</a:t>
            </a:r>
            <a:endParaRPr lang="es-ES" b="1" dirty="0">
              <a:solidFill>
                <a:schemeClr val="bg1"/>
              </a:solidFill>
            </a:endParaRPr>
          </a:p>
        </p:txBody>
      </p:sp>
      <p:pic>
        <p:nvPicPr>
          <p:cNvPr id="4" name="Imagen 3" descr="logo Glifing tex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725" y="1"/>
            <a:ext cx="2944591" cy="1111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138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36455"/>
            <a:ext cx="8229600" cy="11430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ca-ES" sz="3600" b="1" dirty="0" smtClean="0">
                <a:solidFill>
                  <a:schemeClr val="accent6"/>
                </a:solidFill>
              </a:rPr>
              <a:t>EL MÉTODO GLIFING</a:t>
            </a:r>
            <a:br>
              <a:rPr lang="ca-ES" sz="3600" b="1" dirty="0" smtClean="0">
                <a:solidFill>
                  <a:schemeClr val="accent6"/>
                </a:solidFill>
              </a:rPr>
            </a:br>
            <a:r>
              <a:rPr lang="ca-ES" sz="3600" b="1" dirty="0" smtClean="0">
                <a:solidFill>
                  <a:schemeClr val="accent6"/>
                </a:solidFill>
              </a:rPr>
              <a:t>VENTAJAS PARA EL NIÑO</a:t>
            </a:r>
            <a:endParaRPr lang="ca-ES" sz="3600" b="1" dirty="0">
              <a:solidFill>
                <a:schemeClr val="accent6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40631" y="1417638"/>
            <a:ext cx="4044462" cy="5070928"/>
          </a:xfrm>
          <a:ln>
            <a:solidFill>
              <a:srgbClr val="000000"/>
            </a:solidFill>
          </a:ln>
        </p:spPr>
        <p:txBody>
          <a:bodyPr>
            <a:noAutofit/>
          </a:bodyPr>
          <a:lstStyle/>
          <a:p>
            <a:pPr>
              <a:lnSpc>
                <a:spcPct val="90000"/>
              </a:lnSpc>
              <a:buFont typeface="Wingdings" charset="2"/>
              <a:buChar char="ü"/>
            </a:pPr>
            <a:r>
              <a:rPr lang="es-ES" sz="2800" dirty="0" smtClean="0"/>
              <a:t>entrenamiento LÚDICO y GRADUAL.</a:t>
            </a:r>
          </a:p>
          <a:p>
            <a:pPr>
              <a:lnSpc>
                <a:spcPct val="90000"/>
              </a:lnSpc>
              <a:buFont typeface="Wingdings" charset="2"/>
              <a:buChar char="ü"/>
            </a:pPr>
            <a:r>
              <a:rPr lang="es-ES" sz="2800" dirty="0" smtClean="0"/>
              <a:t>ajustado a su EDAD LECTORA.</a:t>
            </a:r>
          </a:p>
          <a:p>
            <a:pPr>
              <a:lnSpc>
                <a:spcPct val="90000"/>
              </a:lnSpc>
              <a:buFont typeface="Wingdings" charset="2"/>
              <a:buChar char="ü"/>
            </a:pPr>
            <a:r>
              <a:rPr lang="es-ES" sz="2800" dirty="0" smtClean="0"/>
              <a:t>refuerza positivamente su trabajo, motivador.</a:t>
            </a:r>
          </a:p>
          <a:p>
            <a:pPr>
              <a:lnSpc>
                <a:spcPct val="90000"/>
              </a:lnSpc>
              <a:buFont typeface="Wingdings" charset="2"/>
              <a:buChar char="ü"/>
            </a:pPr>
            <a:r>
              <a:rPr lang="es-ES" sz="2800" dirty="0" smtClean="0"/>
              <a:t>su propia valoración es muy importante, se tiene en cuenta lo que el niño piensa y siente en cada en cada sesión </a:t>
            </a:r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5040306" y="1417638"/>
            <a:ext cx="3810335" cy="4556528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Wingdings" charset="2"/>
              <a:buChar char="ü"/>
            </a:pPr>
            <a:r>
              <a:rPr lang="es-ES" sz="2800" dirty="0" smtClean="0"/>
              <a:t>trabaja cómodamente desde casa con su FAMILIA. </a:t>
            </a:r>
          </a:p>
          <a:p>
            <a:pPr>
              <a:lnSpc>
                <a:spcPct val="90000"/>
              </a:lnSpc>
              <a:buFont typeface="Wingdings" charset="2"/>
              <a:buChar char="ü"/>
            </a:pPr>
            <a:r>
              <a:rPr lang="es-ES" sz="2800" dirty="0" smtClean="0"/>
              <a:t>sesiones breves pero de manera sistemática</a:t>
            </a:r>
          </a:p>
          <a:p>
            <a:pPr>
              <a:lnSpc>
                <a:spcPct val="90000"/>
              </a:lnSpc>
              <a:buFont typeface="Wingdings" charset="2"/>
              <a:buChar char="ü"/>
            </a:pPr>
            <a:r>
              <a:rPr lang="es-ES" sz="2800" dirty="0" smtClean="0"/>
              <a:t>horarios totalmente flexibles.</a:t>
            </a:r>
          </a:p>
          <a:p>
            <a:pPr>
              <a:lnSpc>
                <a:spcPct val="90000"/>
              </a:lnSpc>
              <a:buFont typeface="Wingdings" charset="2"/>
              <a:buChar char="ü"/>
            </a:pPr>
            <a:r>
              <a:rPr lang="es-ES_tradnl" sz="2800" dirty="0" smtClean="0"/>
              <a:t>mejora de UN CURSO LECTOR por cada cuatro meses de entrenamiento.</a:t>
            </a:r>
          </a:p>
          <a:p>
            <a:pPr>
              <a:lnSpc>
                <a:spcPct val="90000"/>
              </a:lnSpc>
              <a:buFont typeface="Wingdings" charset="2"/>
              <a:buChar char="ü"/>
            </a:pP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656447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ca-ES" b="1" dirty="0" smtClean="0">
                <a:solidFill>
                  <a:schemeClr val="accent6"/>
                </a:solidFill>
              </a:rPr>
              <a:t>EL MÉTODO GLIFING</a:t>
            </a:r>
            <a:br>
              <a:rPr lang="ca-ES" b="1" dirty="0" smtClean="0">
                <a:solidFill>
                  <a:schemeClr val="accent6"/>
                </a:solidFill>
              </a:rPr>
            </a:br>
            <a:r>
              <a:rPr lang="ca-ES" b="1" dirty="0" smtClean="0">
                <a:solidFill>
                  <a:schemeClr val="accent6"/>
                </a:solidFill>
              </a:rPr>
              <a:t>VENTAJAS PARA LA FAMILIA</a:t>
            </a:r>
            <a:endParaRPr lang="ca-ES" dirty="0">
              <a:solidFill>
                <a:schemeClr val="accent6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417638"/>
            <a:ext cx="3868112" cy="5295983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>
              <a:buFont typeface="Wingdings" charset="2"/>
              <a:buChar char="ü"/>
            </a:pPr>
            <a:r>
              <a:rPr lang="es-ES_tradnl" sz="3000" dirty="0" smtClean="0"/>
              <a:t>participa activamente en el entrenamiento y la mejora del niño. </a:t>
            </a:r>
          </a:p>
          <a:p>
            <a:pPr>
              <a:buFont typeface="Wingdings" charset="2"/>
              <a:buChar char="ü"/>
            </a:pPr>
            <a:r>
              <a:rPr lang="es-ES_tradnl" sz="3000" dirty="0" smtClean="0"/>
              <a:t>en un ambiente positivo y reforzador.</a:t>
            </a:r>
          </a:p>
          <a:p>
            <a:pPr>
              <a:buFont typeface="Wingdings" charset="2"/>
              <a:buChar char="ü"/>
            </a:pPr>
            <a:r>
              <a:rPr lang="es-ES_tradnl" sz="3000" dirty="0" smtClean="0"/>
              <a:t>en los horarios que mejor se adapten a su ritmo de actividad, en sesiones breves.</a:t>
            </a:r>
          </a:p>
          <a:p>
            <a:pPr>
              <a:buFont typeface="Wingdings" charset="2"/>
              <a:buChar char="ü"/>
            </a:pPr>
            <a:endParaRPr lang="es-ES_tradnl" sz="3000" dirty="0"/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4563961" y="1664500"/>
            <a:ext cx="4160018" cy="4821453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2"/>
              <a:buChar char="ü"/>
            </a:pPr>
            <a:r>
              <a:rPr lang="es-ES_tradnl" sz="3000" dirty="0" smtClean="0"/>
              <a:t>permite participar a diferentes miembros de la familia.</a:t>
            </a:r>
            <a:endParaRPr lang="es-ES_tradnl" sz="3000" dirty="0"/>
          </a:p>
          <a:p>
            <a:pPr>
              <a:buFont typeface="Wingdings" charset="2"/>
              <a:buChar char="ü"/>
            </a:pPr>
            <a:r>
              <a:rPr lang="es-ES_tradnl" sz="3000" dirty="0" smtClean="0"/>
              <a:t>aumenta la fuerza del vínculo familiar y la percepción de esfuerzo que hace el niño</a:t>
            </a:r>
          </a:p>
          <a:p>
            <a:pPr>
              <a:buFont typeface="Wingdings" charset="2"/>
              <a:buChar char="ü"/>
            </a:pPr>
            <a:endParaRPr lang="es-ES_tradnl" sz="3000" dirty="0" smtClean="0"/>
          </a:p>
          <a:p>
            <a:pPr>
              <a:buFont typeface="Wingdings" charset="2"/>
              <a:buChar char="ü"/>
            </a:pPr>
            <a:endParaRPr lang="es-ES_tradnl" sz="3000" dirty="0"/>
          </a:p>
        </p:txBody>
      </p:sp>
    </p:spTree>
    <p:extLst>
      <p:ext uri="{BB962C8B-B14F-4D97-AF65-F5344CB8AC3E}">
        <p14:creationId xmlns:p14="http://schemas.microsoft.com/office/powerpoint/2010/main" val="1340465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ca-ES" b="1" dirty="0" smtClean="0">
                <a:solidFill>
                  <a:schemeClr val="accent6"/>
                </a:solidFill>
              </a:rPr>
              <a:t>EL MÉTODO GLIFING</a:t>
            </a:r>
            <a:br>
              <a:rPr lang="ca-ES" b="1" dirty="0" smtClean="0">
                <a:solidFill>
                  <a:schemeClr val="accent6"/>
                </a:solidFill>
              </a:rPr>
            </a:br>
            <a:r>
              <a:rPr lang="ca-ES" b="1" dirty="0" smtClean="0">
                <a:solidFill>
                  <a:schemeClr val="accent6"/>
                </a:solidFill>
              </a:rPr>
              <a:t>VENTAJAS PARA LA FAMILIA</a:t>
            </a:r>
            <a:endParaRPr lang="ca-ES" dirty="0">
              <a:solidFill>
                <a:schemeClr val="accent6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760950"/>
            <a:ext cx="8229600" cy="4620828"/>
          </a:xfrm>
        </p:spPr>
        <p:txBody>
          <a:bodyPr>
            <a:noAutofit/>
          </a:bodyPr>
          <a:lstStyle/>
          <a:p>
            <a:pPr>
              <a:buFont typeface="Wingdings" charset="2"/>
              <a:buChar char="ü"/>
            </a:pPr>
            <a:r>
              <a:rPr lang="es-ES_tradnl" sz="3000" dirty="0" smtClean="0"/>
              <a:t>atención inmediata al paciente desde </a:t>
            </a:r>
            <a:r>
              <a:rPr lang="es-ES_tradnl" sz="3000" dirty="0" err="1" smtClean="0"/>
              <a:t>Glifing</a:t>
            </a:r>
            <a:r>
              <a:rPr lang="es-ES_tradnl" sz="3000" dirty="0" smtClean="0"/>
              <a:t>.</a:t>
            </a:r>
          </a:p>
          <a:p>
            <a:pPr>
              <a:buFont typeface="Wingdings" charset="2"/>
              <a:buChar char="ü"/>
            </a:pPr>
            <a:r>
              <a:rPr lang="es-ES" sz="3000" dirty="0" smtClean="0"/>
              <a:t>número ilimitado de sesiones sin coste adicional.</a:t>
            </a:r>
            <a:endParaRPr lang="es-ES_tradnl" sz="3000" dirty="0" smtClean="0"/>
          </a:p>
          <a:p>
            <a:pPr>
              <a:buFont typeface="Wingdings" charset="2"/>
              <a:buChar char="ü"/>
            </a:pPr>
            <a:r>
              <a:rPr lang="es-ES_tradnl" sz="3000" dirty="0" smtClean="0"/>
              <a:t>coste del tratamiento MUY ECONÓMICO en comparación al método “tradicional.” </a:t>
            </a:r>
          </a:p>
          <a:p>
            <a:pPr>
              <a:buFont typeface="Wingdings" charset="2"/>
              <a:buChar char="ü"/>
            </a:pPr>
            <a:r>
              <a:rPr lang="es-ES_tradnl" sz="3000" dirty="0" smtClean="0"/>
              <a:t>mejora de UN CURSO LECTOR por cada cuatro meses de entrenamiento.</a:t>
            </a:r>
          </a:p>
          <a:p>
            <a:pPr>
              <a:buFont typeface="Wingdings" charset="2"/>
              <a:buChar char="ü"/>
            </a:pPr>
            <a:r>
              <a:rPr lang="es-ES_tradnl" sz="3000" dirty="0" smtClean="0"/>
              <a:t>constatación de la mejoría en la ESCUELA.</a:t>
            </a:r>
          </a:p>
          <a:p>
            <a:pPr>
              <a:buFont typeface="Wingdings" charset="2"/>
              <a:buChar char="ü"/>
            </a:pPr>
            <a:r>
              <a:rPr lang="es-ES_tradnl" sz="3000" dirty="0" smtClean="0"/>
              <a:t>participación de la escuela en el entrenamiento.</a:t>
            </a:r>
          </a:p>
          <a:p>
            <a:pPr>
              <a:buFont typeface="Wingdings" charset="2"/>
              <a:buChar char="ü"/>
            </a:pPr>
            <a:endParaRPr lang="es-ES_tradnl" sz="3000" dirty="0" smtClean="0"/>
          </a:p>
          <a:p>
            <a:pPr>
              <a:buFont typeface="Wingdings" charset="2"/>
              <a:buChar char="ü"/>
            </a:pPr>
            <a:endParaRPr lang="es-ES_tradnl" sz="3000" dirty="0" smtClean="0"/>
          </a:p>
          <a:p>
            <a:pPr>
              <a:buFont typeface="Wingdings" charset="2"/>
              <a:buChar char="ü"/>
            </a:pPr>
            <a:endParaRPr lang="es-ES_tradnl" sz="3000" dirty="0"/>
          </a:p>
        </p:txBody>
      </p:sp>
    </p:spTree>
    <p:extLst>
      <p:ext uri="{BB962C8B-B14F-4D97-AF65-F5344CB8AC3E}">
        <p14:creationId xmlns:p14="http://schemas.microsoft.com/office/powerpoint/2010/main" val="3157617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7921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ca-ES" sz="3200" b="1" dirty="0" smtClean="0">
                <a:solidFill>
                  <a:schemeClr val="accent6"/>
                </a:solidFill>
              </a:rPr>
              <a:t>EL MÉTODO GLIFING</a:t>
            </a:r>
            <a:br>
              <a:rPr lang="ca-ES" sz="3200" b="1" dirty="0" smtClean="0">
                <a:solidFill>
                  <a:schemeClr val="accent6"/>
                </a:solidFill>
              </a:rPr>
            </a:br>
            <a:r>
              <a:rPr lang="ca-ES" sz="3200" b="1" dirty="0" smtClean="0">
                <a:solidFill>
                  <a:schemeClr val="accent6"/>
                </a:solidFill>
              </a:rPr>
              <a:t>VENTAJAS PARA EL CENTRO</a:t>
            </a:r>
            <a:endParaRPr lang="ca-ES" sz="3200" dirty="0">
              <a:solidFill>
                <a:schemeClr val="accent6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294773"/>
            <a:ext cx="8686800" cy="5360279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s-ES" sz="2800" b="1" dirty="0" smtClean="0">
                <a:solidFill>
                  <a:schemeClr val="accent6"/>
                </a:solidFill>
              </a:rPr>
              <a:t>MATERIALES Y PROGRAMACIÓN</a:t>
            </a:r>
          </a:p>
          <a:p>
            <a:pPr>
              <a:lnSpc>
                <a:spcPct val="90000"/>
              </a:lnSpc>
              <a:buFont typeface="Wingdings" charset="2"/>
              <a:buChar char="ü"/>
            </a:pPr>
            <a:r>
              <a:rPr lang="es-ES" sz="2800" dirty="0" smtClean="0"/>
              <a:t>EVALUACIÓN GLIFING.</a:t>
            </a:r>
          </a:p>
          <a:p>
            <a:pPr>
              <a:lnSpc>
                <a:spcPct val="90000"/>
              </a:lnSpc>
              <a:buFont typeface="Wingdings" charset="2"/>
              <a:buChar char="ü"/>
            </a:pPr>
            <a:r>
              <a:rPr lang="es-ES" sz="2800" dirty="0" smtClean="0"/>
              <a:t>acceso ilimitado a los diferentes tipos de sesiones.</a:t>
            </a:r>
          </a:p>
          <a:p>
            <a:pPr>
              <a:lnSpc>
                <a:spcPct val="90000"/>
              </a:lnSpc>
              <a:buFont typeface="Wingdings" charset="2"/>
              <a:buChar char="ü"/>
            </a:pPr>
            <a:r>
              <a:rPr lang="es-ES" sz="2800" dirty="0" smtClean="0"/>
              <a:t>más de 1000 sesiones de entrenamiento, organizadas en diferentes “paquetes”  de contenido: </a:t>
            </a:r>
          </a:p>
          <a:p>
            <a:pPr lvl="1">
              <a:lnSpc>
                <a:spcPct val="80000"/>
              </a:lnSpc>
              <a:buFont typeface="Arial"/>
              <a:buChar char="•"/>
            </a:pPr>
            <a:r>
              <a:rPr lang="es-ES" dirty="0" smtClean="0"/>
              <a:t>funciones ejecutivas: atención, memoria.</a:t>
            </a:r>
          </a:p>
          <a:p>
            <a:pPr lvl="1">
              <a:lnSpc>
                <a:spcPct val="80000"/>
              </a:lnSpc>
              <a:buFont typeface="Arial"/>
              <a:buChar char="•"/>
            </a:pPr>
            <a:r>
              <a:rPr lang="es-ES" dirty="0" smtClean="0"/>
              <a:t>conciencia fonológica y silábica.</a:t>
            </a:r>
          </a:p>
          <a:p>
            <a:pPr lvl="1">
              <a:lnSpc>
                <a:spcPct val="80000"/>
              </a:lnSpc>
              <a:buFont typeface="Arial"/>
              <a:buChar char="•"/>
            </a:pPr>
            <a:r>
              <a:rPr lang="es-ES" dirty="0" smtClean="0"/>
              <a:t>acceso al léxico, ampliación de vocabulario.</a:t>
            </a:r>
          </a:p>
          <a:p>
            <a:pPr lvl="1">
              <a:lnSpc>
                <a:spcPct val="80000"/>
              </a:lnSpc>
              <a:buFont typeface="Arial"/>
              <a:buChar char="•"/>
            </a:pPr>
            <a:r>
              <a:rPr lang="es-ES" dirty="0" smtClean="0"/>
              <a:t>comprensión lectora de frases y textos.</a:t>
            </a:r>
          </a:p>
          <a:p>
            <a:pPr>
              <a:lnSpc>
                <a:spcPct val="90000"/>
              </a:lnSpc>
              <a:buFont typeface="Wingdings" charset="2"/>
              <a:buChar char="ü"/>
            </a:pPr>
            <a:r>
              <a:rPr lang="es-ES" sz="2800" dirty="0" smtClean="0"/>
              <a:t>muy fácil programar la secuencia de sesiones específicamente para cada niño, de manera totalmente individualizada.</a:t>
            </a:r>
          </a:p>
        </p:txBody>
      </p:sp>
    </p:spTree>
    <p:extLst>
      <p:ext uri="{BB962C8B-B14F-4D97-AF65-F5344CB8AC3E}">
        <p14:creationId xmlns:p14="http://schemas.microsoft.com/office/powerpoint/2010/main" val="3017476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a-ES" b="1" dirty="0" smtClean="0">
                <a:solidFill>
                  <a:schemeClr val="accent6"/>
                </a:solidFill>
              </a:rPr>
              <a:t>EL MÉTODO GLIFING</a:t>
            </a:r>
            <a:br>
              <a:rPr lang="ca-ES" b="1" dirty="0" smtClean="0">
                <a:solidFill>
                  <a:schemeClr val="accent6"/>
                </a:solidFill>
              </a:rPr>
            </a:br>
            <a:r>
              <a:rPr lang="ca-ES" b="1" dirty="0" smtClean="0">
                <a:solidFill>
                  <a:schemeClr val="accent6"/>
                </a:solidFill>
              </a:rPr>
              <a:t>VENTAJAS PARA EL CENTRO</a:t>
            </a:r>
            <a:endParaRPr lang="ca-ES" dirty="0">
              <a:solidFill>
                <a:schemeClr val="accent6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625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S" b="1" dirty="0" smtClean="0"/>
              <a:t>RESULTADOS</a:t>
            </a:r>
          </a:p>
          <a:p>
            <a:pPr>
              <a:buFont typeface="Wingdings" charset="2"/>
              <a:buChar char="ü"/>
            </a:pPr>
            <a:r>
              <a:rPr lang="es-ES" dirty="0" smtClean="0"/>
              <a:t>valoración inmediata baremada de los resultados obtenidos por el niño en cada sesión, con diferentes indicadores: tiempo de lectura, palabras por minuto, puntuaciones </a:t>
            </a:r>
            <a:r>
              <a:rPr lang="es-ES" dirty="0" err="1" smtClean="0"/>
              <a:t>centiles</a:t>
            </a:r>
            <a:r>
              <a:rPr lang="es-ES" dirty="0" smtClean="0"/>
              <a:t>, edad lectora, REBAREMACIÓN a curso por edad lectora</a:t>
            </a:r>
          </a:p>
          <a:p>
            <a:pPr>
              <a:buFont typeface="Wingdings" charset="2"/>
              <a:buChar char="ü"/>
            </a:pPr>
            <a:r>
              <a:rPr lang="es-ES" dirty="0" smtClean="0"/>
              <a:t> el profesional sabe en todo momento en qué nivel lector se sitúan los resultados del niño y qué tipo de actividades le presentan más dificultad</a:t>
            </a:r>
          </a:p>
          <a:p>
            <a:pPr>
              <a:buFont typeface="Wingdings" charset="2"/>
              <a:buChar char="ü"/>
            </a:pPr>
            <a:r>
              <a:rPr lang="es-ES" dirty="0" smtClean="0"/>
              <a:t>puede adaptar la programación de sesiones inmediatamente a partir de estos resultados</a:t>
            </a:r>
          </a:p>
          <a:p>
            <a:pPr>
              <a:buFont typeface="Wingdings" charset="2"/>
              <a:buChar char="ü"/>
            </a:pPr>
            <a:endParaRPr lang="es-ES" dirty="0" smtClean="0"/>
          </a:p>
          <a:p>
            <a:pPr>
              <a:buFont typeface="Wingdings" charset="2"/>
              <a:buChar char="ü"/>
            </a:pPr>
            <a:endParaRPr lang="es-ES" dirty="0" smtClean="0"/>
          </a:p>
          <a:p>
            <a:pPr>
              <a:buFont typeface="Wingdings" charset="2"/>
              <a:buChar char="ü"/>
            </a:pPr>
            <a:endParaRPr lang="es-ES" dirty="0" smtClean="0"/>
          </a:p>
          <a:p>
            <a:pPr>
              <a:buFont typeface="Wingdings" charset="2"/>
              <a:buChar char="ü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86465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a-ES" b="1" dirty="0" smtClean="0">
                <a:solidFill>
                  <a:schemeClr val="accent6"/>
                </a:solidFill>
              </a:rPr>
              <a:t>EL MÉTODO GLIFING</a:t>
            </a:r>
            <a:br>
              <a:rPr lang="ca-ES" b="1" dirty="0" smtClean="0">
                <a:solidFill>
                  <a:schemeClr val="accent6"/>
                </a:solidFill>
              </a:rPr>
            </a:br>
            <a:r>
              <a:rPr lang="ca-ES" b="1" dirty="0" smtClean="0">
                <a:solidFill>
                  <a:schemeClr val="accent6"/>
                </a:solidFill>
              </a:rPr>
              <a:t>VENTAJAS PARA EL CENTRO</a:t>
            </a:r>
            <a:endParaRPr lang="ca-ES" dirty="0">
              <a:solidFill>
                <a:schemeClr val="accent6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625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charset="2"/>
              <a:buChar char="ü"/>
            </a:pPr>
            <a:r>
              <a:rPr lang="es-ES" dirty="0" smtClean="0"/>
              <a:t>comunicación continua con el niño y la familia</a:t>
            </a:r>
          </a:p>
          <a:p>
            <a:pPr>
              <a:lnSpc>
                <a:spcPct val="90000"/>
              </a:lnSpc>
              <a:buFont typeface="Wingdings" charset="2"/>
              <a:buChar char="ü"/>
            </a:pPr>
            <a:r>
              <a:rPr lang="es-ES" dirty="0" smtClean="0"/>
              <a:t> informes de resultados para la familia y la escuela.</a:t>
            </a:r>
          </a:p>
          <a:p>
            <a:pPr>
              <a:lnSpc>
                <a:spcPct val="90000"/>
              </a:lnSpc>
              <a:buFont typeface="Wingdings" charset="2"/>
              <a:buChar char="ü"/>
            </a:pPr>
            <a:r>
              <a:rPr lang="es-ES" dirty="0" smtClean="0"/>
              <a:t>atención al profesional inmediata desde </a:t>
            </a:r>
            <a:r>
              <a:rPr lang="es-ES" dirty="0" err="1" smtClean="0"/>
              <a:t>Glifing</a:t>
            </a:r>
            <a:r>
              <a:rPr lang="es-ES" dirty="0" smtClean="0"/>
              <a:t>.</a:t>
            </a:r>
          </a:p>
          <a:p>
            <a:pPr>
              <a:lnSpc>
                <a:spcPct val="90000"/>
              </a:lnSpc>
              <a:buFont typeface="Wingdings" charset="2"/>
              <a:buChar char="ü"/>
            </a:pPr>
            <a:r>
              <a:rPr lang="es-ES" dirty="0" smtClean="0"/>
              <a:t>muchas herramientas adicionales de ayuda y soporte a la labor profesional.</a:t>
            </a:r>
          </a:p>
          <a:p>
            <a:pPr>
              <a:lnSpc>
                <a:spcPct val="90000"/>
              </a:lnSpc>
              <a:buFont typeface="Wingdings" charset="2"/>
              <a:buChar char="ü"/>
            </a:pPr>
            <a:r>
              <a:rPr lang="es-ES" dirty="0" smtClean="0"/>
              <a:t>formación continuada gratuita. </a:t>
            </a:r>
          </a:p>
          <a:p>
            <a:pPr marL="0" indent="0">
              <a:buNone/>
            </a:pPr>
            <a:endParaRPr lang="es-ES" dirty="0" smtClean="0"/>
          </a:p>
          <a:p>
            <a:pPr>
              <a:buFont typeface="Wingdings" charset="2"/>
              <a:buChar char="ü"/>
            </a:pPr>
            <a:endParaRPr lang="es-ES" dirty="0" smtClean="0"/>
          </a:p>
          <a:p>
            <a:pPr>
              <a:buFont typeface="Wingdings" charset="2"/>
              <a:buChar char="ü"/>
            </a:pPr>
            <a:endParaRPr lang="es-ES" dirty="0" smtClean="0"/>
          </a:p>
          <a:p>
            <a:pPr>
              <a:buFont typeface="Wingdings" charset="2"/>
              <a:buChar char="ü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08800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0237"/>
          </a:xfrm>
        </p:spPr>
        <p:txBody>
          <a:bodyPr/>
          <a:lstStyle/>
          <a:p>
            <a:r>
              <a:rPr lang="ca-ES" b="1" dirty="0" smtClean="0"/>
              <a:t>JAN - EVOLUCIÓN</a:t>
            </a:r>
            <a:endParaRPr lang="ca-ES" b="1" dirty="0"/>
          </a:p>
        </p:txBody>
      </p:sp>
      <p:graphicFrame>
        <p:nvGraphicFramePr>
          <p:cNvPr id="9" name="Marcador de contenido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8754276"/>
              </p:ext>
            </p:extLst>
          </p:nvPr>
        </p:nvGraphicFramePr>
        <p:xfrm>
          <a:off x="457200" y="1584122"/>
          <a:ext cx="8063804" cy="48298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5951"/>
                <a:gridCol w="2015951"/>
                <a:gridCol w="2015951"/>
                <a:gridCol w="2015951"/>
              </a:tblGrid>
              <a:tr h="965961">
                <a:tc>
                  <a:txBody>
                    <a:bodyPr/>
                    <a:lstStyle/>
                    <a:p>
                      <a:pPr algn="ctr"/>
                      <a:r>
                        <a:rPr lang="ca-ES" sz="2800" dirty="0" err="1" smtClean="0">
                          <a:solidFill>
                            <a:schemeClr val="tx1"/>
                          </a:solidFill>
                        </a:rPr>
                        <a:t>Fecha</a:t>
                      </a:r>
                      <a:endParaRPr lang="ca-ES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800" dirty="0" err="1" smtClean="0">
                          <a:solidFill>
                            <a:schemeClr val="tx1"/>
                          </a:solidFill>
                        </a:rPr>
                        <a:t>Evaluación</a:t>
                      </a:r>
                      <a:endParaRPr lang="ca-ES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800" dirty="0" smtClean="0">
                          <a:solidFill>
                            <a:schemeClr val="tx1"/>
                          </a:solidFill>
                        </a:rPr>
                        <a:t>Centil 2º</a:t>
                      </a:r>
                      <a:endParaRPr lang="ca-ES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800" dirty="0" smtClean="0">
                          <a:solidFill>
                            <a:schemeClr val="tx1"/>
                          </a:solidFill>
                        </a:rPr>
                        <a:t>Centil 1º</a:t>
                      </a:r>
                      <a:endParaRPr lang="ca-ES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965961">
                <a:tc>
                  <a:txBody>
                    <a:bodyPr/>
                    <a:lstStyle/>
                    <a:p>
                      <a:pPr algn="ctr"/>
                      <a:r>
                        <a:rPr lang="ca-ES" sz="2800" b="0" dirty="0" smtClean="0">
                          <a:solidFill>
                            <a:schemeClr val="tx1"/>
                          </a:solidFill>
                        </a:rPr>
                        <a:t>2/10/2015</a:t>
                      </a:r>
                      <a:endParaRPr lang="ca-ES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800" dirty="0" smtClean="0">
                          <a:solidFill>
                            <a:schemeClr val="tx1"/>
                          </a:solidFill>
                        </a:rPr>
                        <a:t>A1</a:t>
                      </a:r>
                      <a:endParaRPr lang="ca-ES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800" b="1" dirty="0" smtClean="0">
                          <a:solidFill>
                            <a:srgbClr val="FF0000"/>
                          </a:solidFill>
                        </a:rPr>
                        <a:t>11</a:t>
                      </a:r>
                      <a:endParaRPr lang="ca-E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800" dirty="0" smtClean="0">
                          <a:solidFill>
                            <a:schemeClr val="tx1"/>
                          </a:solidFill>
                        </a:rPr>
                        <a:t>47</a:t>
                      </a:r>
                      <a:endParaRPr lang="ca-ES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965961">
                <a:tc>
                  <a:txBody>
                    <a:bodyPr/>
                    <a:lstStyle/>
                    <a:p>
                      <a:pPr algn="ctr"/>
                      <a:r>
                        <a:rPr lang="ca-ES" sz="2800" b="0" dirty="0" smtClean="0">
                          <a:solidFill>
                            <a:schemeClr val="tx1"/>
                          </a:solidFill>
                        </a:rPr>
                        <a:t>4/12/2015</a:t>
                      </a:r>
                      <a:endParaRPr lang="ca-ES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800" dirty="0" smtClean="0">
                          <a:solidFill>
                            <a:schemeClr val="tx1"/>
                          </a:solidFill>
                        </a:rPr>
                        <a:t>A1</a:t>
                      </a:r>
                      <a:endParaRPr lang="ca-ES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800" dirty="0" smtClean="0">
                          <a:solidFill>
                            <a:schemeClr val="tx1"/>
                          </a:solidFill>
                        </a:rPr>
                        <a:t>29</a:t>
                      </a:r>
                      <a:endParaRPr lang="ca-ES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800" dirty="0" smtClean="0">
                          <a:solidFill>
                            <a:schemeClr val="tx1"/>
                          </a:solidFill>
                        </a:rPr>
                        <a:t>68</a:t>
                      </a:r>
                      <a:endParaRPr lang="ca-ES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965961">
                <a:tc>
                  <a:txBody>
                    <a:bodyPr/>
                    <a:lstStyle/>
                    <a:p>
                      <a:pPr algn="ctr"/>
                      <a:r>
                        <a:rPr lang="ca-ES" sz="2800" b="0" dirty="0" smtClean="0">
                          <a:solidFill>
                            <a:schemeClr val="tx1"/>
                          </a:solidFill>
                        </a:rPr>
                        <a:t>22/1/2016</a:t>
                      </a:r>
                      <a:endParaRPr lang="ca-ES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800" dirty="0" smtClean="0">
                          <a:solidFill>
                            <a:schemeClr val="tx1"/>
                          </a:solidFill>
                        </a:rPr>
                        <a:t>A2</a:t>
                      </a:r>
                      <a:endParaRPr lang="ca-ES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800" dirty="0" smtClean="0">
                          <a:solidFill>
                            <a:schemeClr val="tx1"/>
                          </a:solidFill>
                        </a:rPr>
                        <a:t>28</a:t>
                      </a:r>
                      <a:endParaRPr lang="ca-ES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800" dirty="0" smtClean="0">
                          <a:solidFill>
                            <a:schemeClr val="tx1"/>
                          </a:solidFill>
                        </a:rPr>
                        <a:t>66</a:t>
                      </a:r>
                      <a:endParaRPr lang="ca-ES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965961">
                <a:tc>
                  <a:txBody>
                    <a:bodyPr/>
                    <a:lstStyle/>
                    <a:p>
                      <a:pPr algn="ctr"/>
                      <a:r>
                        <a:rPr lang="ca-ES" sz="2800" b="0" dirty="0" smtClean="0">
                          <a:solidFill>
                            <a:schemeClr val="tx1"/>
                          </a:solidFill>
                        </a:rPr>
                        <a:t>2/5/2016</a:t>
                      </a:r>
                      <a:endParaRPr lang="ca-ES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800" b="0" dirty="0" smtClean="0">
                          <a:solidFill>
                            <a:schemeClr val="tx1"/>
                          </a:solidFill>
                        </a:rPr>
                        <a:t>A2</a:t>
                      </a:r>
                      <a:endParaRPr lang="ca-ES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800" b="1" dirty="0" smtClean="0">
                          <a:solidFill>
                            <a:srgbClr val="008000"/>
                          </a:solidFill>
                        </a:rPr>
                        <a:t>42</a:t>
                      </a:r>
                      <a:endParaRPr lang="ca-ES" sz="28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2800" b="0" dirty="0" smtClean="0">
                          <a:solidFill>
                            <a:schemeClr val="tx1"/>
                          </a:solidFill>
                        </a:rPr>
                        <a:t>76</a:t>
                      </a:r>
                      <a:endParaRPr lang="ca-ES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41463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b="1" dirty="0" smtClean="0">
                <a:solidFill>
                  <a:schemeClr val="accent6"/>
                </a:solidFill>
              </a:rPr>
              <a:t>JAN - EVOLUCIÓN</a:t>
            </a:r>
            <a:endParaRPr lang="ca-ES" b="1" dirty="0">
              <a:solidFill>
                <a:schemeClr val="accent6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1409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b="1" dirty="0" smtClean="0"/>
              <a:t>MEJORÍA EN:</a:t>
            </a:r>
          </a:p>
          <a:p>
            <a:pPr>
              <a:buFont typeface="Wingdings" charset="2"/>
              <a:buChar char="ü"/>
            </a:pPr>
            <a:r>
              <a:rPr lang="es-ES" dirty="0" smtClean="0"/>
              <a:t> precisión lectora.</a:t>
            </a:r>
          </a:p>
          <a:p>
            <a:pPr>
              <a:buFont typeface="Wingdings" charset="2"/>
              <a:buChar char="ü"/>
            </a:pPr>
            <a:r>
              <a:rPr lang="es-ES" dirty="0" smtClean="0"/>
              <a:t> automatización en la descodificación .</a:t>
            </a:r>
          </a:p>
          <a:p>
            <a:pPr>
              <a:buFont typeface="Wingdings" charset="2"/>
              <a:buChar char="ü"/>
            </a:pPr>
            <a:r>
              <a:rPr lang="es-ES" dirty="0" smtClean="0"/>
              <a:t>comprensión lectora &gt; más recursos cognitivos disponibles para entender y recordar el significado de lo que lee.</a:t>
            </a:r>
          </a:p>
          <a:p>
            <a:pPr>
              <a:buFont typeface="Wingdings" charset="2"/>
              <a:buChar char="ü"/>
            </a:pPr>
            <a:r>
              <a:rPr lang="es-ES" dirty="0" smtClean="0"/>
              <a:t> motivación, seguridad, confianza, autoestima.</a:t>
            </a:r>
          </a:p>
          <a:p>
            <a:pPr>
              <a:buFont typeface="Wingdings" charset="2"/>
              <a:buChar char="ü"/>
            </a:pPr>
            <a:r>
              <a:rPr lang="es-ES" dirty="0" smtClean="0"/>
              <a:t>rendimiento académico global.</a:t>
            </a:r>
          </a:p>
          <a:p>
            <a:pPr>
              <a:buFont typeface="Wingdings" charset="2"/>
              <a:buChar char="ü"/>
            </a:pPr>
            <a:r>
              <a:rPr lang="es-ES" dirty="0" smtClean="0"/>
              <a:t> satisfacción en entorno familiar y escolar.</a:t>
            </a:r>
          </a:p>
        </p:txBody>
      </p:sp>
    </p:spTree>
    <p:extLst>
      <p:ext uri="{BB962C8B-B14F-4D97-AF65-F5344CB8AC3E}">
        <p14:creationId xmlns:p14="http://schemas.microsoft.com/office/powerpoint/2010/main" val="1939717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/>
              <a:t>VÍDEO</a:t>
            </a:r>
            <a:endParaRPr lang="ca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 smtClean="0">
                <a:hlinkClick r:id="rId3"/>
              </a:rPr>
              <a:t>https</a:t>
            </a:r>
            <a:r>
              <a:rPr lang="pt-BR" dirty="0">
                <a:hlinkClick r:id="rId3"/>
              </a:rPr>
              <a:t>://</a:t>
            </a:r>
            <a:r>
              <a:rPr lang="pt-BR" dirty="0" err="1">
                <a:hlinkClick r:id="rId3"/>
              </a:rPr>
              <a:t>vimeo.com</a:t>
            </a:r>
            <a:r>
              <a:rPr lang="pt-BR" dirty="0">
                <a:hlinkClick r:id="rId3"/>
              </a:rPr>
              <a:t>/172447209/c36bb7748b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3128437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b="1" dirty="0" smtClean="0">
                <a:solidFill>
                  <a:schemeClr val="accent6"/>
                </a:solidFill>
              </a:rPr>
              <a:t>GRACIAS POR SU INTERÉS!!</a:t>
            </a:r>
            <a:endParaRPr lang="ca-ES" b="1" dirty="0">
              <a:solidFill>
                <a:schemeClr val="accent6"/>
              </a:solidFill>
            </a:endParaRPr>
          </a:p>
        </p:txBody>
      </p:sp>
      <p:pic>
        <p:nvPicPr>
          <p:cNvPr id="4" name="Marcador de contenido 3" descr="Glif i Bet es feliciten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" r="-4534"/>
          <a:stretch/>
        </p:blipFill>
        <p:spPr>
          <a:xfrm>
            <a:off x="739560" y="1752176"/>
            <a:ext cx="3183316" cy="4373987"/>
          </a:xfrm>
        </p:spPr>
      </p:pic>
      <p:pic>
        <p:nvPicPr>
          <p:cNvPr id="5" name="Imagen 4" descr="glif i bet guanyen cop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417" y="1752176"/>
            <a:ext cx="3433971" cy="436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8278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524</Words>
  <Application>Microsoft Macintosh PowerPoint</Application>
  <PresentationFormat>Presentación en pantalla (4:3)</PresentationFormat>
  <Paragraphs>87</Paragraphs>
  <Slides>11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Tema de Office</vt:lpstr>
      <vt:lpstr>El centro psicopedagógico</vt:lpstr>
      <vt:lpstr>EL MÉTODO GLIFING VENTAJAS PARA EL NIÑO</vt:lpstr>
      <vt:lpstr>EL MÉTODO GLIFING VENTAJAS PARA LA FAMILIA</vt:lpstr>
      <vt:lpstr>EL MÉTODO GLIFING VENTAJAS PARA LA FAMILIA</vt:lpstr>
      <vt:lpstr>EL MÉTODO GLIFING VENTAJAS PARA EL CENTRO</vt:lpstr>
      <vt:lpstr>EL MÉTODO GLIFING VENTAJAS PARA EL CENTRO</vt:lpstr>
      <vt:lpstr>EL MÉTODO GLIFING VENTAJAS PARA EL CENTRO</vt:lpstr>
      <vt:lpstr>JAN - EVOLUCIÓN</vt:lpstr>
      <vt:lpstr>JAN - EVOLUCIÓN</vt:lpstr>
      <vt:lpstr>VÍDEO</vt:lpstr>
      <vt:lpstr>GRACIAS POR SU INTERÉS!!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Entrenando la lectura desde el gabinete</dc:title>
  <dc:creator>Mercè Gonzàlez i Calderon</dc:creator>
  <cp:lastModifiedBy>MiLa Alegre</cp:lastModifiedBy>
  <cp:revision>23</cp:revision>
  <cp:lastPrinted>2016-06-29T08:06:27Z</cp:lastPrinted>
  <dcterms:created xsi:type="dcterms:W3CDTF">2016-06-24T11:59:03Z</dcterms:created>
  <dcterms:modified xsi:type="dcterms:W3CDTF">2017-10-03T17:30:48Z</dcterms:modified>
</cp:coreProperties>
</file>